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0" r:id="rId2"/>
    <p:sldId id="278" r:id="rId3"/>
    <p:sldId id="282" r:id="rId4"/>
    <p:sldId id="281" r:id="rId5"/>
    <p:sldId id="279" r:id="rId6"/>
    <p:sldId id="283" r:id="rId7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DC"/>
    <a:srgbClr val="FFB700"/>
    <a:srgbClr val="B46B21"/>
    <a:srgbClr val="E53E30"/>
    <a:srgbClr val="FF828A"/>
    <a:srgbClr val="00A888"/>
    <a:srgbClr val="005DB9"/>
    <a:srgbClr val="00A7CF"/>
    <a:srgbClr val="00A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000" autoAdjust="0"/>
  </p:normalViewPr>
  <p:slideViewPr>
    <p:cSldViewPr snapToGrid="0">
      <p:cViewPr varScale="1">
        <p:scale>
          <a:sx n="83" d="100"/>
          <a:sy n="83" d="100"/>
        </p:scale>
        <p:origin x="96" y="6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8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4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2FA30D4-3747-414D-8B81-787266832E10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CC218E9-6DCD-456B-87B0-0C6F5797D7D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873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References:</a:t>
            </a:r>
          </a:p>
          <a:p>
            <a:r>
              <a:rPr lang="en-AU" dirty="0"/>
              <a:t>https://www.racgp.org.au/running-a-practice/practice-management/managing-emergencies-and-pandemics/measles-fact-sheet-and-checklist</a:t>
            </a:r>
          </a:p>
          <a:p>
            <a:r>
              <a:rPr lang="en-AU" dirty="0"/>
              <a:t>https://www.cdc.gov/measles/signs-symptoms/photos.html</a:t>
            </a:r>
          </a:p>
          <a:p>
            <a:r>
              <a:rPr lang="en-AU" dirty="0"/>
              <a:t>https://dermnetnz.org/topics/measles</a:t>
            </a:r>
          </a:p>
          <a:p>
            <a:r>
              <a:rPr lang="en-AU" dirty="0"/>
              <a:t>https://www.healthywa.wa.gov.au/Articles/J_M/Measles</a:t>
            </a:r>
          </a:p>
          <a:p>
            <a:r>
              <a:rPr lang="en-AU" dirty="0"/>
              <a:t>https://www.health.wa.gov.au/Articles/J_M/Measles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18E9-6DCD-456B-87B0-0C6F5797D7D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41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https://www.health.wa.gov.au/news/2025/perth-and-pilbara-measles-alert-july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18E9-6DCD-456B-87B0-0C6F5797D7D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607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Posters available:</a:t>
            </a:r>
          </a:p>
          <a:p>
            <a:r>
              <a:rPr lang="en-AU" dirty="0"/>
              <a:t>https://www.health.wa.gov.au/~/media/Files/Corporate/general-documents/Medical-notifications/PDF/Measles/Measles-poster---call-before-entering-or-use-mask.pdf</a:t>
            </a:r>
          </a:p>
          <a:p>
            <a:r>
              <a:rPr lang="en-AU" dirty="0"/>
              <a:t>https://www.health.wa.gov.au/~/media/Files/Corporate/general-documents/Medical-notifications/PDF/Measles/Measles-poster---could-this-patient-have-measles---triage-for-EDs-GPs.pdf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18E9-6DCD-456B-87B0-0C6F5797D7D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52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18E9-6DCD-456B-87B0-0C6F5797D7D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888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18E9-6DCD-456B-87B0-0C6F5797D7D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78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Posters available:</a:t>
            </a:r>
          </a:p>
          <a:p>
            <a:r>
              <a:rPr lang="en-AU" dirty="0"/>
              <a:t>https://www.safetyandquality.gov.au/publications-and-resources/resource-library/wa-2023-airborne-precautions</a:t>
            </a:r>
          </a:p>
          <a:p>
            <a:r>
              <a:rPr lang="en-AU" dirty="0"/>
              <a:t>https://www.safetyandquality.gov.au/publications-and-resources/resource-library/wa-2023-standard-precautions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218E9-6DCD-456B-87B0-0C6F5797D7D3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55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080000"/>
            <a:ext cx="5659394" cy="2387600"/>
          </a:xfrm>
        </p:spPr>
        <p:txBody>
          <a:bodyPr lIns="0" tIns="0" rIns="0" bIns="0" anchor="b">
            <a:normAutofit/>
          </a:bodyPr>
          <a:lstStyle>
            <a:lvl1pPr algn="l">
              <a:defRPr sz="4800" b="1">
                <a:solidFill>
                  <a:srgbClr val="00B3D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0000"/>
            <a:ext cx="5659394" cy="1655762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5550244" cy="365125"/>
          </a:xfrm>
        </p:spPr>
        <p:txBody>
          <a:bodyPr/>
          <a:lstStyle/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91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7EF-636D-4B5F-8EBC-711B6604B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52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360000"/>
            <a:ext cx="10515600" cy="1325563"/>
          </a:xfrm>
        </p:spPr>
        <p:txBody>
          <a:bodyPr lIns="0" tIns="0" rIns="0" bIns="0"/>
          <a:lstStyle>
            <a:lvl1pPr>
              <a:defRPr b="1">
                <a:solidFill>
                  <a:srgbClr val="00B3DC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515600" cy="4133850"/>
          </a:xfrm>
        </p:spPr>
        <p:txBody>
          <a:bodyPr lIns="0" tIns="0" rIns="0" bIns="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29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7EF-636D-4B5F-8EBC-711B6604B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80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7EF-636D-4B5F-8EBC-711B6604B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8506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7EF-636D-4B5F-8EBC-711B6604B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21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7EF-636D-4B5F-8EBC-711B6604B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58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7EF-636D-4B5F-8EBC-711B6604B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957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EB21-3010-4A7F-9B3C-2376D40FA58E}" type="datetimeFigureOut">
              <a:rPr lang="en-AU" smtClean="0"/>
              <a:t>17/07/2025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07EF-636D-4B5F-8EBC-711B6604B4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14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8.xml"/><Relationship Id="rId13" Type="http://schemas.openxmlformats.org/officeDocument/2006/relationships/image" Target="../media/image5.png"/><Relationship Id="rId18" Type="http://schemas.openxmlformats.org/officeDocument/2006/relationships/image" Target="../media/image10.wmf"/><Relationship Id="rId3" Type="http://schemas.openxmlformats.org/officeDocument/2006/relationships/control" Target="../activeX/activeX3.xml"/><Relationship Id="rId21" Type="http://schemas.openxmlformats.org/officeDocument/2006/relationships/image" Target="../media/image13.wmf"/><Relationship Id="rId7" Type="http://schemas.openxmlformats.org/officeDocument/2006/relationships/control" Target="../activeX/activeX7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9.wmf"/><Relationship Id="rId2" Type="http://schemas.openxmlformats.org/officeDocument/2006/relationships/control" Target="../activeX/activeX2.xml"/><Relationship Id="rId16" Type="http://schemas.openxmlformats.org/officeDocument/2006/relationships/image" Target="../media/image8.wmf"/><Relationship Id="rId20" Type="http://schemas.openxmlformats.org/officeDocument/2006/relationships/image" Target="../media/image12.wmf"/><Relationship Id="rId1" Type="http://schemas.openxmlformats.org/officeDocument/2006/relationships/control" Target="../activeX/activeX1.xml"/><Relationship Id="rId6" Type="http://schemas.openxmlformats.org/officeDocument/2006/relationships/control" Target="../activeX/activeX6.xml"/><Relationship Id="rId11" Type="http://schemas.openxmlformats.org/officeDocument/2006/relationships/slideLayout" Target="../slideLayouts/slideLayout3.xml"/><Relationship Id="rId5" Type="http://schemas.openxmlformats.org/officeDocument/2006/relationships/control" Target="../activeX/activeX5.xml"/><Relationship Id="rId15" Type="http://schemas.openxmlformats.org/officeDocument/2006/relationships/image" Target="../media/image7.wmf"/><Relationship Id="rId23" Type="http://schemas.openxmlformats.org/officeDocument/2006/relationships/image" Target="../media/image15.wmf"/><Relationship Id="rId10" Type="http://schemas.openxmlformats.org/officeDocument/2006/relationships/control" Target="../activeX/activeX10.xml"/><Relationship Id="rId19" Type="http://schemas.openxmlformats.org/officeDocument/2006/relationships/image" Target="../media/image11.wmf"/><Relationship Id="rId4" Type="http://schemas.openxmlformats.org/officeDocument/2006/relationships/control" Target="../activeX/activeX4.xml"/><Relationship Id="rId9" Type="http://schemas.openxmlformats.org/officeDocument/2006/relationships/control" Target="../activeX/activeX9.xml"/><Relationship Id="rId14" Type="http://schemas.openxmlformats.org/officeDocument/2006/relationships/image" Target="../media/image6.wmf"/><Relationship Id="rId22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18.xml"/><Relationship Id="rId13" Type="http://schemas.openxmlformats.org/officeDocument/2006/relationships/image" Target="../media/image23.wmf"/><Relationship Id="rId18" Type="http://schemas.openxmlformats.org/officeDocument/2006/relationships/image" Target="../media/image28.wmf"/><Relationship Id="rId3" Type="http://schemas.openxmlformats.org/officeDocument/2006/relationships/control" Target="../activeX/activeX13.xml"/><Relationship Id="rId7" Type="http://schemas.openxmlformats.org/officeDocument/2006/relationships/control" Target="../activeX/activeX17.xml"/><Relationship Id="rId12" Type="http://schemas.openxmlformats.org/officeDocument/2006/relationships/image" Target="../media/image22.wmf"/><Relationship Id="rId17" Type="http://schemas.openxmlformats.org/officeDocument/2006/relationships/image" Target="../media/image27.wmf"/><Relationship Id="rId2" Type="http://schemas.openxmlformats.org/officeDocument/2006/relationships/control" Target="../activeX/activeX12.xml"/><Relationship Id="rId16" Type="http://schemas.openxmlformats.org/officeDocument/2006/relationships/image" Target="../media/image26.wmf"/><Relationship Id="rId1" Type="http://schemas.openxmlformats.org/officeDocument/2006/relationships/control" Target="../activeX/activeX11.xml"/><Relationship Id="rId6" Type="http://schemas.openxmlformats.org/officeDocument/2006/relationships/control" Target="../activeX/activeX16.xml"/><Relationship Id="rId11" Type="http://schemas.openxmlformats.org/officeDocument/2006/relationships/hyperlink" Target="https://www.health.wa.gov.au/Articles/A_E/Contact-details-for-public-health-units" TargetMode="External"/><Relationship Id="rId5" Type="http://schemas.openxmlformats.org/officeDocument/2006/relationships/control" Target="../activeX/activeX15.xml"/><Relationship Id="rId15" Type="http://schemas.openxmlformats.org/officeDocument/2006/relationships/image" Target="../media/image25.wm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9.wmf"/><Relationship Id="rId4" Type="http://schemas.openxmlformats.org/officeDocument/2006/relationships/control" Target="../activeX/activeX14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Get ready for Measles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ACCHS Clinic Checklist</a:t>
            </a:r>
          </a:p>
        </p:txBody>
      </p:sp>
    </p:spTree>
    <p:extLst>
      <p:ext uri="{BB962C8B-B14F-4D97-AF65-F5344CB8AC3E}">
        <p14:creationId xmlns:p14="http://schemas.microsoft.com/office/powerpoint/2010/main" val="193444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361" y="360000"/>
            <a:ext cx="11031239" cy="1325563"/>
          </a:xfrm>
        </p:spPr>
        <p:txBody>
          <a:bodyPr/>
          <a:lstStyle/>
          <a:p>
            <a:pPr algn="ctr"/>
            <a:r>
              <a:rPr lang="en-AU" dirty="0"/>
              <a:t>Prepare for Measles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511" y="5843910"/>
            <a:ext cx="10629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Remember: </a:t>
            </a:r>
            <a:r>
              <a:rPr lang="en-AU" b="1" dirty="0"/>
              <a:t>MMR catch-up vaccination is free </a:t>
            </a:r>
            <a:r>
              <a:rPr lang="en-AU" dirty="0"/>
              <a:t>in Western Australia for those born after 1965. </a:t>
            </a:r>
            <a:br>
              <a:rPr lang="en-AU" dirty="0"/>
            </a:br>
            <a:r>
              <a:rPr lang="en-AU" dirty="0"/>
              <a:t>People need </a:t>
            </a:r>
            <a:r>
              <a:rPr lang="en-AU" b="1" dirty="0"/>
              <a:t>two doses of MMR</a:t>
            </a:r>
            <a:r>
              <a:rPr lang="en-AU" dirty="0"/>
              <a:t> to be fully protected.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BD8736-1A5C-A75A-149C-90E162194040}"/>
              </a:ext>
            </a:extLst>
          </p:cNvPr>
          <p:cNvSpPr txBox="1"/>
          <p:nvPr/>
        </p:nvSpPr>
        <p:spPr>
          <a:xfrm>
            <a:off x="142310" y="4955629"/>
            <a:ext cx="1165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□ Stay up to date with WA exposure sites at: https://www.health.wa.gov.au/news/2025/perth-and-pilbara-measles-alert-july</a:t>
            </a:r>
          </a:p>
          <a:p>
            <a:endParaRPr lang="en-AU" sz="14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1652120" imgH="380880"/>
        </mc:Choice>
        <mc:Fallback>
          <p:control r:id="rId1" imgW="11652120" imgH="380880">
            <p:pic>
              <p:nvPicPr>
                <p:cNvPr id="4" name="CheckBox1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04361" y="1543213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11652120" imgH="380880"/>
        </mc:Choice>
        <mc:Fallback>
          <p:control r:id="rId2" imgW="11652120" imgH="380880">
            <p:pic>
              <p:nvPicPr>
                <p:cNvPr id="5" name="CheckBox2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4361" y="1924166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11652120" imgH="380880"/>
        </mc:Choice>
        <mc:Fallback>
          <p:control r:id="rId3" imgW="11652120" imgH="380880">
            <p:pic>
              <p:nvPicPr>
                <p:cNvPr id="6" name="CheckBox3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4361" y="2305119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1652120" imgH="380880"/>
        </mc:Choice>
        <mc:Fallback>
          <p:control r:id="rId4" imgW="11652120" imgH="380880">
            <p:pic>
              <p:nvPicPr>
                <p:cNvPr id="7" name="CheckBox4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361" y="2678299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1652120" imgH="380880"/>
        </mc:Choice>
        <mc:Fallback>
          <p:control r:id="rId5" imgW="11652120" imgH="380880">
            <p:pic>
              <p:nvPicPr>
                <p:cNvPr id="8" name="CheckBox5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4361" y="3051479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1652120" imgH="380880"/>
        </mc:Choice>
        <mc:Fallback>
          <p:control r:id="rId6" imgW="11652120" imgH="380880">
            <p:pic>
              <p:nvPicPr>
                <p:cNvPr id="9" name="CheckBox6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4361" y="3432432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11652120" imgH="380880"/>
        </mc:Choice>
        <mc:Fallback>
          <p:control r:id="rId7" imgW="11652120" imgH="380880">
            <p:pic>
              <p:nvPicPr>
                <p:cNvPr id="10" name="CheckBox7"/>
                <p:cNvPicPr>
                  <a:picLocks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4361" y="3797839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11652120" imgH="380880"/>
        </mc:Choice>
        <mc:Fallback>
          <p:control r:id="rId8" imgW="11652120" imgH="380880">
            <p:pic>
              <p:nvPicPr>
                <p:cNvPr id="11" name="CheckBox8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4361" y="4163246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9" imgW="11652120" imgH="380880"/>
        </mc:Choice>
        <mc:Fallback>
          <p:control r:id="rId9" imgW="11652120" imgH="380880">
            <p:pic>
              <p:nvPicPr>
                <p:cNvPr id="12" name="CheckBox9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4361" y="4540719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10" imgW="11652120" imgH="380880"/>
        </mc:Choice>
        <mc:Fallback>
          <p:control r:id="rId10" imgW="11652120" imgH="380880">
            <p:pic>
              <p:nvPicPr>
                <p:cNvPr id="15" name="CheckBox11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4361" y="5299145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847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45559"/>
              </p:ext>
            </p:extLst>
          </p:nvPr>
        </p:nvGraphicFramePr>
        <p:xfrm>
          <a:off x="2074412" y="421876"/>
          <a:ext cx="38306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330" imgH="7562828" progId="Acrobat.Document.DC">
                  <p:embed/>
                </p:oleObj>
              </mc:Choice>
              <mc:Fallback>
                <p:oleObj name="Acrobat Document" r:id="rId3" imgW="5346330" imgH="756282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4412" y="421876"/>
                        <a:ext cx="38306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663242"/>
              </p:ext>
            </p:extLst>
          </p:nvPr>
        </p:nvGraphicFramePr>
        <p:xfrm>
          <a:off x="6094676" y="421876"/>
          <a:ext cx="3830637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346330" imgH="7562828" progId="Acrobat.Document.DC">
                  <p:embed/>
                </p:oleObj>
              </mc:Choice>
              <mc:Fallback>
                <p:oleObj name="Acrobat Document" r:id="rId5" imgW="5346330" imgH="756282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4676" y="421876"/>
                        <a:ext cx="3830637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38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Measles: Signs and Symptoms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9664" y="4301599"/>
            <a:ext cx="3345572" cy="2239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574" y="3275700"/>
            <a:ext cx="2537222" cy="3065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685" y="2420998"/>
            <a:ext cx="3243922" cy="3920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664" y="2315283"/>
            <a:ext cx="3345572" cy="1885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000" y="1391953"/>
            <a:ext cx="36319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Initial symptoms: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Malaise (tiredness, weakness)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Dry cough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Runny nose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Sore, red eyes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9664" y="1391953"/>
            <a:ext cx="6466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Followed by: </a:t>
            </a:r>
            <a:r>
              <a:rPr lang="en-AU" dirty="0"/>
              <a:t>whole-of-body red blotchy rash (not itchy), beginning on the face and then spreading over trunk, arms and legs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565376"/>
            <a:ext cx="547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Images: https://www.cdc.gov/measles/signs-symptoms/photos.html</a:t>
            </a:r>
          </a:p>
        </p:txBody>
      </p:sp>
    </p:spTree>
    <p:extLst>
      <p:ext uri="{BB962C8B-B14F-4D97-AF65-F5344CB8AC3E}">
        <p14:creationId xmlns:p14="http://schemas.microsoft.com/office/powerpoint/2010/main" val="13831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Respond to Measles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33" y="5211393"/>
            <a:ext cx="1067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Contact details for public health units, and the after hours Public Health Physician are available at: </a:t>
            </a:r>
            <a:br>
              <a:rPr lang="en-AU" dirty="0"/>
            </a:br>
            <a:r>
              <a:rPr lang="en-AU" dirty="0">
                <a:hlinkClick r:id="rId11"/>
              </a:rPr>
              <a:t>https://www.health.wa.gov.au/Articles/A_E/Contact-details-for-public-health-units</a:t>
            </a:r>
            <a:r>
              <a:rPr lang="en-AU" dirty="0"/>
              <a:t>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11652120" imgH="380880"/>
        </mc:Choice>
        <mc:Fallback>
          <p:control r:id="rId1" imgW="11652120" imgH="380880">
            <p:pic>
              <p:nvPicPr>
                <p:cNvPr id="4" name="Check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733" y="1556963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2" imgW="11652120" imgH="533520"/>
        </mc:Choice>
        <mc:Fallback>
          <p:control r:id="rId2" imgW="11652120" imgH="533520">
            <p:pic>
              <p:nvPicPr>
                <p:cNvPr id="5" name="Check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3733" y="1937916"/>
                  <a:ext cx="11655338" cy="534064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3" imgW="11652120" imgH="380880"/>
        </mc:Choice>
        <mc:Fallback>
          <p:control r:id="rId3" imgW="11652120" imgH="380880">
            <p:pic>
              <p:nvPicPr>
                <p:cNvPr id="6" name="CheckBox3"/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33" y="2440888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4" imgW="11652120" imgH="380880"/>
        </mc:Choice>
        <mc:Fallback>
          <p:control r:id="rId4" imgW="11652120" imgH="380880">
            <p:pic>
              <p:nvPicPr>
                <p:cNvPr id="7" name="CheckBox4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733" y="2767609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5" imgW="11652120" imgH="380880"/>
        </mc:Choice>
        <mc:Fallback>
          <p:control r:id="rId5" imgW="11652120" imgH="380880">
            <p:pic>
              <p:nvPicPr>
                <p:cNvPr id="8" name="CheckBox5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733" y="3117470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6" imgW="11652120" imgH="380880"/>
        </mc:Choice>
        <mc:Fallback>
          <p:control r:id="rId6" imgW="11652120" imgH="380880">
            <p:pic>
              <p:nvPicPr>
                <p:cNvPr id="9" name="CheckBox6"/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733" y="3482877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7" imgW="11652120" imgH="380880"/>
        </mc:Choice>
        <mc:Fallback>
          <p:control r:id="rId7" imgW="11652120" imgH="380880">
            <p:pic>
              <p:nvPicPr>
                <p:cNvPr id="10" name="CheckBox7"/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3733" y="3863830"/>
                  <a:ext cx="11655338" cy="38095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r:id="rId8" imgW="11652120" imgH="673200"/>
        </mc:Choice>
        <mc:Fallback>
          <p:control r:id="rId8" imgW="11652120" imgH="673200">
            <p:pic>
              <p:nvPicPr>
                <p:cNvPr id="11" name="CheckBox8"/>
                <p:cNvPicPr>
                  <a:picLocks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733" y="4205718"/>
                  <a:ext cx="11655338" cy="66899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6622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35522"/>
              </p:ext>
            </p:extLst>
          </p:nvPr>
        </p:nvGraphicFramePr>
        <p:xfrm>
          <a:off x="1824431" y="593724"/>
          <a:ext cx="38306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346330" imgH="7562828" progId="Acrobat.Document.DC">
                  <p:embed/>
                </p:oleObj>
              </mc:Choice>
              <mc:Fallback>
                <p:oleObj name="Acrobat Document" r:id="rId3" imgW="5346330" imgH="756282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4431" y="593724"/>
                        <a:ext cx="38306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136513"/>
              </p:ext>
            </p:extLst>
          </p:nvPr>
        </p:nvGraphicFramePr>
        <p:xfrm>
          <a:off x="6135616" y="593725"/>
          <a:ext cx="3830637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346330" imgH="7562828" progId="Acrobat.Document.DC">
                  <p:embed/>
                </p:oleObj>
              </mc:Choice>
              <mc:Fallback>
                <p:oleObj name="Acrobat Document" r:id="rId5" imgW="5346330" imgH="756282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5616" y="593725"/>
                        <a:ext cx="3830637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9683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HCWA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7CF"/>
      </a:accent1>
      <a:accent2>
        <a:srgbClr val="B46B21"/>
      </a:accent2>
      <a:accent3>
        <a:srgbClr val="E53E30"/>
      </a:accent3>
      <a:accent4>
        <a:srgbClr val="00A888"/>
      </a:accent4>
      <a:accent5>
        <a:srgbClr val="FFB700"/>
      </a:accent5>
      <a:accent6>
        <a:srgbClr val="FF828A"/>
      </a:accent6>
      <a:hlink>
        <a:srgbClr val="00A7CF"/>
      </a:hlink>
      <a:folHlink>
        <a:srgbClr val="005D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26413</TotalTime>
  <Words>375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Office Theme</vt:lpstr>
      <vt:lpstr>Acrobat Document</vt:lpstr>
      <vt:lpstr>Get ready for Measles</vt:lpstr>
      <vt:lpstr>Prepare for Measles</vt:lpstr>
      <vt:lpstr>PowerPoint Presentation</vt:lpstr>
      <vt:lpstr>Measles: Signs and Symptoms</vt:lpstr>
      <vt:lpstr>Respond to Measles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Tyrown Waigana</dc:creator>
  <cp:lastModifiedBy>Caitlyn White</cp:lastModifiedBy>
  <cp:revision>129</cp:revision>
  <cp:lastPrinted>2025-04-22T03:09:14Z</cp:lastPrinted>
  <dcterms:created xsi:type="dcterms:W3CDTF">2019-07-22T02:54:22Z</dcterms:created>
  <dcterms:modified xsi:type="dcterms:W3CDTF">2025-07-17T02:53:22Z</dcterms:modified>
</cp:coreProperties>
</file>